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95" r:id="rId3"/>
    <p:sldId id="286" r:id="rId4"/>
    <p:sldId id="258" r:id="rId5"/>
    <p:sldId id="260" r:id="rId6"/>
    <p:sldId id="304" r:id="rId7"/>
    <p:sldId id="312" r:id="rId8"/>
    <p:sldId id="308" r:id="rId9"/>
    <p:sldId id="313" r:id="rId10"/>
    <p:sldId id="323" r:id="rId11"/>
    <p:sldId id="299" r:id="rId12"/>
    <p:sldId id="321" r:id="rId13"/>
    <p:sldId id="273" r:id="rId14"/>
    <p:sldId id="324" r:id="rId15"/>
    <p:sldId id="322" r:id="rId16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0000"/>
    <a:srgbClr val="000099"/>
    <a:srgbClr val="001C74"/>
    <a:srgbClr val="FF0000"/>
    <a:srgbClr val="000000"/>
    <a:srgbClr val="045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4514" autoAdjust="0"/>
  </p:normalViewPr>
  <p:slideViewPr>
    <p:cSldViewPr>
      <p:cViewPr varScale="1">
        <p:scale>
          <a:sx n="70" d="100"/>
          <a:sy n="70" d="100"/>
        </p:scale>
        <p:origin x="242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54382-EDE7-483A-89EB-C6315B1E21FA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552D-43E2-4697-A056-9FCDCF70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2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45DF-6AB6-4370-80AF-D8773B6F28F6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pPr>
              <a:defRPr/>
            </a:pPr>
            <a:fld id="{2D1BD2AA-D8DC-41E1-9D3B-549B0A677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8C2E5-DCE0-468E-AD34-5DF3BCA035D2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8815-F74F-4FAD-B2A8-AD84C3D7A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4094C-D64A-4092-AF9C-61042151B9F9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423AE-21D5-4312-B4C2-037FAE3AE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3A68D-6333-4C5E-86A5-0D27C2E74626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pPr>
              <a:defRPr/>
            </a:pPr>
            <a:fld id="{FFDC5C1B-BB08-4EFF-ABDC-4ECF65E68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0A2E6-30AE-4C97-ABBE-FE9D7794D69E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53B00-DC5E-444F-8532-7AE0A8B1B8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C0D48-211C-4FA1-8DBC-5EEDA756D6DE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497CC-BA0C-4CF5-8D37-5B05D60CC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496AA-CB4A-483D-93AD-AD12C069B8D3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pPr>
              <a:defRPr/>
            </a:pPr>
            <a:fld id="{25811634-3AA6-4B81-A347-CC2A4EA61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253F7-D68D-4CC9-BCAF-77845849E8C6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55A1E-D991-451B-8CDC-925B840BFD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DE335-7297-4348-AF91-48138C186511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5266-839E-407E-8417-5437ADBE8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21749-9DEE-4263-A89D-E3872561BCA5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85578-3303-4F07-9AE7-5061C529F4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877E5-4140-44C7-8426-AA6C797212BF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28F14-ED8F-4959-86D5-1D3CBF64A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 smtClean="0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4518829-53DF-4DFF-A4A8-6B9004AC0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users/rohtimov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users/433586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am.ru/users/rohtimova" TargetMode="External"/><Relationship Id="rId4" Type="http://schemas.openxmlformats.org/officeDocument/2006/relationships/hyperlink" Target="http://28739.maam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am.ru/users/rohtimova" TargetMode="External"/><Relationship Id="rId3" Type="http://schemas.openxmlformats.org/officeDocument/2006/relationships/hyperlink" Target="https://www.maam.ru/detskijsad/nedelja-psihologi-rebjata-davaite-zhit-druzhno.html" TargetMode="External"/><Relationship Id="rId7" Type="http://schemas.openxmlformats.org/officeDocument/2006/relationships/hyperlink" Target="https://www.maam.ru/detskijsad/nedelja-psihologi-v-detskom-sadu-2020-g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am.ru/detskijsad/samoanaliz-master-klasa-pedagoga-psihologa-yemocionalnoe-razvitie-detei-v-dou.html" TargetMode="External"/><Relationship Id="rId5" Type="http://schemas.openxmlformats.org/officeDocument/2006/relationships/hyperlink" Target="https://www.maam.ru/detskijsad/kratkosrochnyi-proekt-s-dobrom-v-serdce.html" TargetMode="External"/><Relationship Id="rId4" Type="http://schemas.openxmlformats.org/officeDocument/2006/relationships/hyperlink" Target="https://www.maam.ru/detskijsad/samoanaliz-organizaciono-obrazovatelnoi-dejatelnosti-druzhba-nachinaetsja-s-ulybki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28739.maam.ru/" TargetMode="External"/><Relationship Id="rId4" Type="http://schemas.openxmlformats.org/officeDocument/2006/relationships/hyperlink" Target="http://www.maam.ru/users/43358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1052736" y="683568"/>
            <a:ext cx="5059859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i="1" dirty="0" err="1">
                <a:solidFill>
                  <a:srgbClr val="002060"/>
                </a:solidFill>
                <a:latin typeface="Monotype Corsiva" pitchFamily="66" charset="0"/>
              </a:rPr>
              <a:t>Портфолио</a:t>
            </a:r>
            <a:br>
              <a:rPr lang="ru-RU" sz="3200" b="1" i="1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990000"/>
                </a:solidFill>
                <a:latin typeface="Monotype Corsiva" pitchFamily="66" charset="0"/>
              </a:rPr>
              <a:t>Педагога-психолога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Ахмедовой Родимы </a:t>
            </a:r>
            <a:r>
              <a:rPr lang="ru-RU" sz="3200" b="1" i="1" dirty="0" err="1">
                <a:solidFill>
                  <a:srgbClr val="002060"/>
                </a:solidFill>
                <a:latin typeface="Monotype Corsiva" pitchFamily="66" charset="0"/>
              </a:rPr>
              <a:t>Ибрагимовны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3200" i="1" dirty="0">
                <a:solidFill>
                  <a:srgbClr val="990000"/>
                </a:solidFill>
                <a:latin typeface="Verdana" pitchFamily="34" charset="0"/>
              </a:rPr>
              <a:t>  </a:t>
            </a:r>
          </a:p>
          <a:p>
            <a:pPr algn="ctr"/>
            <a:endParaRPr lang="ru-RU" sz="3200" b="1" i="1" dirty="0">
              <a:solidFill>
                <a:srgbClr val="990000"/>
              </a:solidFill>
              <a:latin typeface="Verdana" pitchFamily="34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990000"/>
              </a:solidFill>
              <a:latin typeface="Verdana" pitchFamily="34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990000"/>
              </a:solidFill>
              <a:latin typeface="Verdana" pitchFamily="34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99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99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990000"/>
                </a:solidFill>
                <a:latin typeface="Monotype Corsiva" pitchFamily="66" charset="0"/>
                <a:cs typeface="Times New Roman" pitchFamily="18" charset="0"/>
              </a:rPr>
              <a:t>ГБДОУ «Детский сад № 22 «</a:t>
            </a:r>
            <a:r>
              <a:rPr lang="ru-RU" sz="3200" b="1" i="1" dirty="0" err="1">
                <a:solidFill>
                  <a:srgbClr val="990000"/>
                </a:solidFill>
                <a:latin typeface="Monotype Corsiva" pitchFamily="66" charset="0"/>
                <a:cs typeface="Times New Roman" pitchFamily="18" charset="0"/>
              </a:rPr>
              <a:t>Зезаг</a:t>
            </a:r>
            <a:r>
              <a:rPr lang="ru-RU" sz="3200" b="1" i="1" dirty="0">
                <a:solidFill>
                  <a:srgbClr val="990000"/>
                </a:solidFill>
                <a:latin typeface="Monotype Corsiva" pitchFamily="66" charset="0"/>
                <a:cs typeface="Times New Roman" pitchFamily="18" charset="0"/>
              </a:rPr>
              <a:t>» г. Грозный</a:t>
            </a:r>
            <a:endParaRPr lang="ru-RU" sz="24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883A09-E01A-4836-B9A6-88EA9AE3F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0107" y="3275856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82241" y="4476753"/>
            <a:ext cx="2484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8641"/>
            <a:ext cx="6858000" cy="9144000"/>
          </a:xfrm>
          <a:noFill/>
        </p:spPr>
      </p:pic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6713"/>
            <a:ext cx="6172200" cy="3856037"/>
          </a:xfrm>
        </p:spPr>
        <p:txBody>
          <a:bodyPr/>
          <a:lstStyle/>
          <a:p>
            <a:pPr algn="ctr" eaLnBrk="1" hangingPunct="1"/>
            <a:br>
              <a:rPr lang="ru-RU" sz="4000" dirty="0">
                <a:solidFill>
                  <a:srgbClr val="001C74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4500" b="1" dirty="0">
              <a:solidFill>
                <a:srgbClr val="001C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094312" y="596556"/>
            <a:ext cx="3711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566611" y="7983844"/>
            <a:ext cx="221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944168" y="7933268"/>
            <a:ext cx="2430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1071546" y="1857356"/>
            <a:ext cx="5004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C0B272-24BF-48D9-84B4-8DBD8F4D34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3" r="3800" b="18583"/>
          <a:stretch/>
        </p:blipFill>
        <p:spPr>
          <a:xfrm rot="5400000">
            <a:off x="2723323" y="1690138"/>
            <a:ext cx="3368255" cy="23131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99C57B-E523-489B-8916-EFC4BAC6AE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3" r="4851" b="18747"/>
          <a:stretch/>
        </p:blipFill>
        <p:spPr>
          <a:xfrm rot="5400000">
            <a:off x="651382" y="5190416"/>
            <a:ext cx="3403365" cy="24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03288"/>
      </p:ext>
    </p:extLst>
  </p:cSld>
  <p:clrMapOvr>
    <a:masterClrMapping/>
  </p:clrMapOvr>
  <p:transition advClick="0" advTm="7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82241" y="4476753"/>
            <a:ext cx="2484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775" y="0"/>
            <a:ext cx="6858000" cy="9144000"/>
          </a:xfrm>
          <a:noFill/>
        </p:spPr>
      </p:pic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6713"/>
            <a:ext cx="6172200" cy="3856037"/>
          </a:xfrm>
        </p:spPr>
        <p:txBody>
          <a:bodyPr/>
          <a:lstStyle/>
          <a:p>
            <a:pPr algn="ctr" eaLnBrk="1" hangingPunct="1"/>
            <a:br>
              <a:rPr lang="ru-RU" sz="4000" dirty="0">
                <a:solidFill>
                  <a:srgbClr val="001C74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4500" b="1" dirty="0">
              <a:solidFill>
                <a:srgbClr val="001C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094312" y="596556"/>
            <a:ext cx="3711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566611" y="7983844"/>
            <a:ext cx="221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944168" y="7933268"/>
            <a:ext cx="2430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3429000" y="3996268"/>
            <a:ext cx="2646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50" y="857224"/>
            <a:ext cx="332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Повышение квалификации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06E463-3572-4F5A-BE1B-55E1D18764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16925"/>
          <a:stretch/>
        </p:blipFill>
        <p:spPr>
          <a:xfrm>
            <a:off x="1171914" y="1656412"/>
            <a:ext cx="4633576" cy="32334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4A1EB3-A730-4AEB-8384-CE4919482B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3020" r="18115" b="3020"/>
          <a:stretch/>
        </p:blipFill>
        <p:spPr>
          <a:xfrm>
            <a:off x="1171914" y="5014653"/>
            <a:ext cx="4633576" cy="3257948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188" y="0"/>
            <a:ext cx="6858000" cy="9240011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782706" y="108778"/>
            <a:ext cx="53465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80" y="683568"/>
            <a:ext cx="52565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altLang="ru-RU" b="1" i="1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b="1" i="1" dirty="0"/>
          </a:p>
          <a:p>
            <a:r>
              <a:rPr lang="ru-RU" altLang="ru-RU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u="sng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u="sng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9024" y="760975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Использование образовательных технологий:</a:t>
            </a: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706" y="1619672"/>
            <a:ext cx="502255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altLang="ru-RU" b="1" i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9024" y="2555776"/>
            <a:ext cx="46462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Информационно-коммуникативные технологии,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Технологии развивающего обучения,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Технологии интегрированного обучения,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i="1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Здоровьесберегающие</a:t>
            </a: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технологии ,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Игровые технологии, </a:t>
            </a:r>
            <a:r>
              <a:rPr lang="ru-RU" altLang="ru-RU" sz="2000" b="1" i="1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сказкотерапию</a:t>
            </a: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, элементы изо-терапии, музыкотерапии.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Технологии активного социально-психологического обучения.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Инновационные технологии: </a:t>
            </a:r>
            <a:r>
              <a:rPr lang="ru-RU" altLang="ru-RU" sz="2000" b="1" i="1" dirty="0" err="1">
                <a:solidFill>
                  <a:prstClr val="black"/>
                </a:solidFill>
                <a:latin typeface="Times New Roman" pitchFamily="18" charset="0"/>
                <a:cs typeface="+mn-cs"/>
              </a:rPr>
              <a:t>Т.Д.Зинкевич</a:t>
            </a:r>
            <a:r>
              <a:rPr lang="ru-RU" altLang="ru-RU" sz="20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-Евстигнеева «Развивающая сказкотерапия».</a:t>
            </a:r>
          </a:p>
        </p:txBody>
      </p:sp>
    </p:spTree>
    <p:extLst>
      <p:ext uri="{BB962C8B-B14F-4D97-AF65-F5344CB8AC3E}">
        <p14:creationId xmlns:p14="http://schemas.microsoft.com/office/powerpoint/2010/main" val="2909716015"/>
      </p:ext>
    </p:extLst>
  </p:cSld>
  <p:clrMapOvr>
    <a:masterClrMapping/>
  </p:clrMapOvr>
  <p:transition advClick="0" advTm="7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0012" y="18491"/>
            <a:ext cx="6858000" cy="9240011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782706" y="108778"/>
            <a:ext cx="53465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706" y="683568"/>
            <a:ext cx="502255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altLang="ru-RU" b="1" i="1" dirty="0"/>
          </a:p>
          <a:p>
            <a:endParaRPr lang="ru-RU" dirty="0"/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Дистанционные  технологии в системе работы педагога-психолога:</a:t>
            </a:r>
            <a:endParaRPr lang="ru-RU" sz="2000" i="1" dirty="0">
              <a:solidFill>
                <a:srgbClr val="C00000"/>
              </a:solidFill>
            </a:endParaRPr>
          </a:p>
          <a:p>
            <a:endParaRPr lang="ru-RU" altLang="ru-RU" b="1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altLang="ru-RU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b="1" i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b="1" i="1" dirty="0"/>
              <a:t>Оформила портфолио в Международном русскоязычном социальном образовательном интернет - проекте </a:t>
            </a:r>
            <a:r>
              <a:rPr lang="en-US" altLang="ru-RU" b="1" i="1" dirty="0" err="1"/>
              <a:t>Maaam</a:t>
            </a:r>
            <a:r>
              <a:rPr lang="ru-RU" altLang="ru-RU" b="1" i="1" dirty="0"/>
              <a:t>.</a:t>
            </a:r>
            <a:r>
              <a:rPr lang="en-US" altLang="ru-RU" b="1" i="1" dirty="0" err="1"/>
              <a:t>ru</a:t>
            </a:r>
            <a:r>
              <a:rPr lang="ru-RU" altLang="ru-RU" b="1" i="1" dirty="0"/>
              <a:t> (2016г.)</a:t>
            </a:r>
            <a:r>
              <a:rPr lang="ru-RU" altLang="ru-RU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ru-RU" dirty="0">
                <a:hlinkClick r:id="rId3"/>
              </a:rPr>
              <a:t>http://www.maam.ru/users/433586</a:t>
            </a:r>
            <a:endParaRPr lang="ru-RU" altLang="ru-RU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ru-RU" dirty="0">
                <a:hlinkClick r:id="rId4"/>
              </a:rPr>
              <a:t>http://28739.maam.ru/</a:t>
            </a:r>
            <a:endParaRPr lang="ru-RU" altLang="ru-RU" dirty="0"/>
          </a:p>
          <a:p>
            <a:endParaRPr lang="ru-RU" altLang="ru-RU" dirty="0"/>
          </a:p>
          <a:p>
            <a:r>
              <a:rPr lang="ru-RU" altLang="ru-RU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u="sng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u="sng" dirty="0">
              <a:hlinkClick r:id="rId5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0098600"/>
      </p:ext>
    </p:extLst>
  </p:cSld>
  <p:clrMapOvr>
    <a:masterClrMapping/>
  </p:clrMapOvr>
  <p:transition advClick="0" advTm="7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0012" y="18491"/>
            <a:ext cx="6858000" cy="9240011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782706" y="108778"/>
            <a:ext cx="53465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706" y="683568"/>
            <a:ext cx="5022558" cy="954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altLang="ru-RU" b="1" i="1" dirty="0"/>
          </a:p>
          <a:p>
            <a:endParaRPr lang="ru-RU" dirty="0"/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Мои публикации в сети интернет:</a:t>
            </a:r>
            <a:endParaRPr lang="ru-RU" sz="2000" i="1" dirty="0">
              <a:solidFill>
                <a:srgbClr val="C00000"/>
              </a:solidFill>
            </a:endParaRPr>
          </a:p>
          <a:p>
            <a:endParaRPr lang="ru-RU" altLang="ru-RU" b="1" i="1" dirty="0"/>
          </a:p>
          <a:p>
            <a:r>
              <a:rPr lang="ru-RU" altLang="ru-RU" b="1" i="1" dirty="0"/>
              <a:t>Неделя психологии 2022: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>
                <a:hlinkClick r:id="rId3"/>
              </a:rPr>
              <a:t>https://www.maam.ru/detskijsad/nedelja-psihologi-rebjata-davaite-zhit-druzhno.html</a:t>
            </a: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i="1" dirty="0"/>
              <a:t>ООД «Дружба начинается с улыбки»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>
                <a:hlinkClick r:id="rId4"/>
              </a:rPr>
              <a:t>https://www.maam.ru/detskijsad/samoanaliz-organizaciono-obrazovatelnoi-dejatelnosti-druzhba-nachinaetsja-s-ulybki.html</a:t>
            </a:r>
            <a:endParaRPr lang="ru-RU" altLang="ru-RU" dirty="0"/>
          </a:p>
          <a:p>
            <a:pPr algn="r"/>
            <a:r>
              <a:rPr lang="ru-RU" altLang="ru-RU" b="1" i="1" dirty="0"/>
              <a:t>Краткосрочный проект «С добром в сердце»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>
                <a:hlinkClick r:id="rId5"/>
              </a:rPr>
              <a:t>https://www.maam.ru/detskijsad/kratkosrochnyi-proekt-s-dobrom-v-serdce.html</a:t>
            </a: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i="1" dirty="0"/>
              <a:t>Мастер-класс «Эмоциональное развитие детей в ДОУ»</a:t>
            </a: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dirty="0">
                <a:hlinkClick r:id="rId6"/>
              </a:rPr>
              <a:t>https://www.maam.ru/detskijsad/samoanaliz-master-klasa-pedagoga-psihologa-yemocionalnoe-razvitie-detei-v-dou.html</a:t>
            </a: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b="1" i="1" dirty="0"/>
              <a:t>Неделя психологии 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b="1" i="1" dirty="0">
                <a:hlinkClick r:id="rId7"/>
              </a:rPr>
              <a:t>https://www.maam.ru/detskijsad/nedelja-psihologi-v-detskom-sadu-2020-g.html</a:t>
            </a:r>
            <a:endParaRPr lang="ru-RU" altLang="ru-RU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u="sng" dirty="0">
              <a:hlinkClick r:id="rId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u="sng" dirty="0">
              <a:hlinkClick r:id="rId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0605052"/>
      </p:ext>
    </p:extLst>
  </p:cSld>
  <p:clrMapOvr>
    <a:masterClrMapping/>
  </p:clrMapOvr>
  <p:transition advClick="0" advTm="7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004" y="-12336"/>
            <a:ext cx="6858000" cy="9144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782706" y="635563"/>
            <a:ext cx="5778642" cy="748883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Спасибо за внимание!</a:t>
            </a:r>
            <a:b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ru-RU" sz="2000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  <a:t>  </a:t>
            </a:r>
            <a:b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ru-RU" sz="1800" b="1" dirty="0">
              <a:solidFill>
                <a:srgbClr val="003399"/>
              </a:solidFill>
              <a:latin typeface="Constantia" panose="0203060205030603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34635" y="977902"/>
            <a:ext cx="64267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58696014"/>
      </p:ext>
    </p:extLst>
  </p:cSld>
  <p:clrMapOvr>
    <a:masterClrMapping/>
  </p:clrMapOvr>
  <p:transition advClick="0" advTm="7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14346"/>
            <a:ext cx="6858000" cy="9144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214422" y="922868"/>
            <a:ext cx="459106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latin typeface="Arial Black" pitchFamily="34" charset="0"/>
              </a:rPr>
              <a:t>В  портфолио  я демонстрирую свои личные профессиональные достижения деятельности, результаты обучения, воспитания и развития моих маленьких воспитанников.  </a:t>
            </a:r>
            <a:endParaRPr lang="ru-RU" sz="20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0" y="4929190"/>
            <a:ext cx="2500330" cy="24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82241" y="4476753"/>
            <a:ext cx="2484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6713"/>
            <a:ext cx="6172200" cy="3856037"/>
          </a:xfrm>
        </p:spPr>
        <p:txBody>
          <a:bodyPr/>
          <a:lstStyle/>
          <a:p>
            <a:pPr eaLnBrk="1" hangingPunct="1"/>
            <a:br>
              <a:rPr lang="ru-RU" sz="4000" dirty="0">
                <a:solidFill>
                  <a:srgbClr val="001C74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4000" dirty="0">
                <a:solidFill>
                  <a:srgbClr val="001C74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000240" y="596556"/>
            <a:ext cx="3805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566611" y="7983844"/>
            <a:ext cx="221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944168" y="7933268"/>
            <a:ext cx="2430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3429000" y="3996268"/>
            <a:ext cx="2646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22512"/>
              </p:ext>
            </p:extLst>
          </p:nvPr>
        </p:nvGraphicFramePr>
        <p:xfrm>
          <a:off x="1016856" y="1904761"/>
          <a:ext cx="4824537" cy="6467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anose="02020603050405020304" pitchFamily="18" charset="0"/>
                        </a:rPr>
                        <a:t>Фамилия, имя, отчество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 panose="02020603050405020304" pitchFamily="18" charset="0"/>
                        </a:rPr>
                        <a:t>Ахмедова Родима 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 panose="02020603050405020304" pitchFamily="18" charset="0"/>
                        </a:rPr>
                        <a:t>Ибрагимовна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anose="02020603050405020304" pitchFamily="18" charset="0"/>
                        </a:rPr>
                        <a:t>Дата и место рождения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 panose="02020603050405020304" pitchFamily="18" charset="0"/>
                        </a:rPr>
                        <a:t>07.01.1991г.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 panose="02020603050405020304" pitchFamily="18" charset="0"/>
                        </a:rPr>
                        <a:t>ЧР. г. Гудермес</a:t>
                      </a: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 panose="02020603050405020304" pitchFamily="18" charset="0"/>
                        </a:rPr>
                        <a:t>Высшее, Чеченский государственный университет, специальность «Филолог».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Times New Roman" panose="02020603050405020304" pitchFamily="18" charset="0"/>
                        </a:rPr>
                        <a:t>Чеченский государственный педагогический институт специальность «Специальный психолог»</a:t>
                      </a:r>
                      <a:endParaRPr kumimoji="0" lang="ru-RU" sz="1200" kern="1200" dirty="0">
                        <a:solidFill>
                          <a:srgbClr val="00206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anose="02020603050405020304" pitchFamily="18" charset="0"/>
                        </a:rPr>
                        <a:t>Трудовой стаж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baseline="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anose="02020603050405020304" pitchFamily="18" charset="0"/>
                        </a:rPr>
                        <a:t>данной должности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 panose="02020603050405020304" pitchFamily="18" charset="0"/>
                        </a:rPr>
                        <a:t>7 лет</a:t>
                      </a: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6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cs typeface="Times New Roman" panose="02020603050405020304" pitchFamily="18" charset="0"/>
                        </a:rPr>
                        <a:t>Наличие квалификационной категории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Arial Black" pitchFamily="34" charset="0"/>
                          <a:cs typeface="Times New Roman" panose="02020603050405020304" pitchFamily="18" charset="0"/>
                        </a:rPr>
                        <a:t>Первая аттестационная категория</a:t>
                      </a: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627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Регистрация в профессиональных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 сообществах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сети интернет</a:t>
                      </a: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  </a:t>
                      </a:r>
                      <a:r>
                        <a:rPr kumimoji="0" lang="en-US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http://www.maam.ru/users/433586</a:t>
                      </a:r>
                      <a:endParaRPr kumimoji="0"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hlinkClick r:id="rId5"/>
                      </a:endParaRPr>
                    </a:p>
                    <a:p>
                      <a:r>
                        <a:rPr kumimoji="0" lang="en-US" sz="12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http://28739.maam.ru/</a:t>
                      </a:r>
                      <a:endParaRPr kumimoji="0"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E-mail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radiya2016@mail.ru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00240" y="785786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Общие сведения</a:t>
            </a:r>
          </a:p>
          <a:p>
            <a:pPr algn="ctr"/>
            <a:endParaRPr lang="ru-RU" sz="2000" b="1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26332"/>
      </p:ext>
    </p:extLst>
  </p:cSld>
  <p:clrMapOvr>
    <a:masterClrMapping/>
  </p:clrMapOvr>
  <p:transition advClick="0" advTm="7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52536"/>
            <a:ext cx="6858000" cy="9144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214422" y="922868"/>
            <a:ext cx="459106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solidFill>
                  <a:srgbClr val="C00000"/>
                </a:solidFill>
                <a:latin typeface="Arial Black" pitchFamily="34" charset="0"/>
              </a:rPr>
              <a:t>Мое педагогическое кредо: </a:t>
            </a:r>
          </a:p>
          <a:p>
            <a:pPr algn="ctr"/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>«Каждый ребенок уникален и хорош по-своему»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Основной принцип моей работы: </a:t>
            </a:r>
            <a:br>
              <a:rPr lang="ru-RU" sz="20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20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latin typeface="Arial Black" pitchFamily="34" charset="0"/>
                <a:cs typeface="Times New Roman" pitchFamily="18" charset="0"/>
              </a:rPr>
              <a:t>«Для ребенка, </a:t>
            </a:r>
            <a:br>
              <a:rPr lang="ru-RU" sz="2000" b="1" i="1" dirty="0"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>
                <a:latin typeface="Arial Black" pitchFamily="34" charset="0"/>
                <a:cs typeface="Times New Roman" pitchFamily="18" charset="0"/>
              </a:rPr>
              <a:t>вместе с ребенком, </a:t>
            </a:r>
            <a:br>
              <a:rPr lang="ru-RU" sz="2000" b="1" i="1" dirty="0"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>
                <a:latin typeface="Arial Black" pitchFamily="34" charset="0"/>
                <a:cs typeface="Times New Roman" pitchFamily="18" charset="0"/>
              </a:rPr>
              <a:t>исходя из возможностей ребенка»</a:t>
            </a:r>
          </a:p>
        </p:txBody>
      </p:sp>
    </p:spTree>
  </p:cSld>
  <p:clrMapOvr>
    <a:masterClrMapping/>
  </p:clrMapOvr>
  <p:transition advClick="0" advTm="7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789" y="0"/>
            <a:ext cx="6884789" cy="9144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384101" y="827619"/>
            <a:ext cx="4143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910828" y="6389703"/>
            <a:ext cx="5089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714356" y="928662"/>
            <a:ext cx="54292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5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79AD8E-67FD-4AC6-A0FF-35B333F8D9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4225" r="23491" b="3996"/>
          <a:stretch/>
        </p:blipFill>
        <p:spPr>
          <a:xfrm>
            <a:off x="929688" y="2195736"/>
            <a:ext cx="4998624" cy="3600070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82241" y="4476753"/>
            <a:ext cx="2484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6713"/>
            <a:ext cx="6172200" cy="3856037"/>
          </a:xfrm>
        </p:spPr>
        <p:txBody>
          <a:bodyPr/>
          <a:lstStyle/>
          <a:p>
            <a:pPr algn="ctr" eaLnBrk="1" hangingPunct="1"/>
            <a:br>
              <a:rPr lang="ru-RU" sz="4000" dirty="0">
                <a:solidFill>
                  <a:srgbClr val="001C74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4500" b="1" dirty="0">
              <a:solidFill>
                <a:srgbClr val="001C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094312" y="596556"/>
            <a:ext cx="3711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566611" y="7983844"/>
            <a:ext cx="221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944168" y="7933268"/>
            <a:ext cx="2430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1071546" y="1857356"/>
            <a:ext cx="5004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DD0B2E-6AF7-4F17-9722-CE4807120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4640" r="21651"/>
          <a:stretch/>
        </p:blipFill>
        <p:spPr>
          <a:xfrm>
            <a:off x="1006140" y="2026633"/>
            <a:ext cx="4807657" cy="32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8117"/>
      </p:ext>
    </p:extLst>
  </p:cSld>
  <p:clrMapOvr>
    <a:masterClrMapping/>
  </p:clrMapOvr>
  <p:transition advClick="0" advTm="7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82241" y="4476753"/>
            <a:ext cx="2484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6713"/>
            <a:ext cx="6172200" cy="3856037"/>
          </a:xfrm>
        </p:spPr>
        <p:txBody>
          <a:bodyPr/>
          <a:lstStyle/>
          <a:p>
            <a:pPr algn="ctr" eaLnBrk="1" hangingPunct="1"/>
            <a:br>
              <a:rPr lang="ru-RU" sz="4000" dirty="0">
                <a:solidFill>
                  <a:srgbClr val="001C74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4500" b="1" dirty="0">
              <a:solidFill>
                <a:srgbClr val="001C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094312" y="596556"/>
            <a:ext cx="3711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566611" y="7983844"/>
            <a:ext cx="221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944168" y="7933268"/>
            <a:ext cx="2430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1071546" y="1857356"/>
            <a:ext cx="5004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A9B879-A7EB-4FB5-9CE4-B9DBA31D5A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750" b="15625"/>
          <a:stretch/>
        </p:blipFill>
        <p:spPr>
          <a:xfrm rot="5400000">
            <a:off x="760009" y="2213564"/>
            <a:ext cx="5228446" cy="37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86757"/>
      </p:ext>
    </p:extLst>
  </p:cSld>
  <p:clrMapOvr>
    <a:masterClrMapping/>
  </p:clrMapOvr>
  <p:transition advClick="0" advTm="7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82241" y="4476753"/>
            <a:ext cx="2484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58000" cy="9144000"/>
          </a:xfrm>
          <a:noFill/>
        </p:spPr>
      </p:pic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6713"/>
            <a:ext cx="6172200" cy="3856037"/>
          </a:xfrm>
        </p:spPr>
        <p:txBody>
          <a:bodyPr/>
          <a:lstStyle/>
          <a:p>
            <a:pPr algn="ctr" eaLnBrk="1" hangingPunct="1"/>
            <a:br>
              <a:rPr lang="ru-RU" sz="4000" dirty="0">
                <a:solidFill>
                  <a:srgbClr val="001C74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4500" b="1" dirty="0">
              <a:solidFill>
                <a:srgbClr val="001C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094312" y="596556"/>
            <a:ext cx="3711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 Мои публикации 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566611" y="7983844"/>
            <a:ext cx="221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944168" y="7933268"/>
            <a:ext cx="2430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1071546" y="1857356"/>
            <a:ext cx="5004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F169E8-88D2-455C-9C1A-662FE1EC4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3767" r="4850" b="19342"/>
          <a:stretch/>
        </p:blipFill>
        <p:spPr>
          <a:xfrm rot="5400000">
            <a:off x="494478" y="1921855"/>
            <a:ext cx="3257823" cy="23584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14FED6-2D64-4182-9251-6D689C60AB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1407" r="7028" b="23767"/>
          <a:stretch/>
        </p:blipFill>
        <p:spPr>
          <a:xfrm rot="5400000">
            <a:off x="3041481" y="4732624"/>
            <a:ext cx="3360937" cy="25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9184"/>
      </p:ext>
    </p:extLst>
  </p:cSld>
  <p:clrMapOvr>
    <a:masterClrMapping/>
  </p:clrMapOvr>
  <p:transition advClick="0" advTm="7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82241" y="4476753"/>
            <a:ext cx="2484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8641"/>
            <a:ext cx="6858000" cy="9144000"/>
          </a:xfrm>
          <a:noFill/>
        </p:spPr>
      </p:pic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6713"/>
            <a:ext cx="6172200" cy="3856037"/>
          </a:xfrm>
        </p:spPr>
        <p:txBody>
          <a:bodyPr/>
          <a:lstStyle/>
          <a:p>
            <a:pPr algn="ctr" eaLnBrk="1" hangingPunct="1"/>
            <a:br>
              <a:rPr lang="ru-RU" sz="4000" dirty="0">
                <a:solidFill>
                  <a:srgbClr val="001C74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4500" b="1" dirty="0">
              <a:solidFill>
                <a:srgbClr val="001C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094312" y="596556"/>
            <a:ext cx="3711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Monotype Corsiva" pitchFamily="66" charset="0"/>
              </a:rPr>
              <a:t> </a:t>
            </a:r>
            <a:endParaRPr lang="ru-RU" sz="24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566611" y="7983844"/>
            <a:ext cx="2214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944168" y="7933268"/>
            <a:ext cx="2430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9467" name="TextBox 9"/>
          <p:cNvSpPr txBox="1">
            <a:spLocks noChangeArrowheads="1"/>
          </p:cNvSpPr>
          <p:nvPr/>
        </p:nvSpPr>
        <p:spPr bwMode="auto">
          <a:xfrm>
            <a:off x="1071546" y="1857356"/>
            <a:ext cx="5004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2629B7-8274-40A8-AF59-6FE2C644D5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5702" b="15625"/>
          <a:stretch/>
        </p:blipFill>
        <p:spPr>
          <a:xfrm rot="5400000">
            <a:off x="598572" y="1954103"/>
            <a:ext cx="3332628" cy="23282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C7A7C8-5CCD-492D-B543-2A09613F4F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5351"/>
          <a:stretch/>
        </p:blipFill>
        <p:spPr>
          <a:xfrm rot="5400000">
            <a:off x="3069051" y="1993474"/>
            <a:ext cx="3411373" cy="23282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6259F9-F89E-4FF7-8525-88916FF25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7" r="4851" b="18500"/>
          <a:stretch/>
        </p:blipFill>
        <p:spPr>
          <a:xfrm rot="5400000">
            <a:off x="1603048" y="5452326"/>
            <a:ext cx="3310760" cy="23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9896"/>
      </p:ext>
    </p:extLst>
  </p:cSld>
  <p:clrMapOvr>
    <a:masterClrMapping/>
  </p:clrMapOvr>
  <p:transition advClick="0" advTm="7000">
    <p:rand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753</TotalTime>
  <Words>417</Words>
  <Application>Microsoft Office PowerPoint</Application>
  <PresentationFormat>Экран (4:3)</PresentationFormat>
  <Paragraphs>160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华文楷体</vt:lpstr>
      <vt:lpstr>Arial</vt:lpstr>
      <vt:lpstr>Arial Black</vt:lpstr>
      <vt:lpstr>Calibri</vt:lpstr>
      <vt:lpstr>Constantia</vt:lpstr>
      <vt:lpstr>Franklin Gothic Book</vt:lpstr>
      <vt:lpstr>Franklin Gothic Medium</vt:lpstr>
      <vt:lpstr>Liberation Serif</vt:lpstr>
      <vt:lpstr>Microsoft Sans Serif</vt:lpstr>
      <vt:lpstr>Monotype Corsiva</vt:lpstr>
      <vt:lpstr>Times New Roman</vt:lpstr>
      <vt:lpstr>Verdana</vt:lpstr>
      <vt:lpstr>Wingdings</vt:lpstr>
      <vt:lpstr>Wingdings 2</vt:lpstr>
      <vt:lpstr>Трек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Спасибо за внимание!     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142</cp:revision>
  <dcterms:created xsi:type="dcterms:W3CDTF">2011-07-28T08:26:20Z</dcterms:created>
  <dcterms:modified xsi:type="dcterms:W3CDTF">2023-03-20T07:38:42Z</dcterms:modified>
</cp:coreProperties>
</file>